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81" r:id="rId9"/>
    <p:sldId id="286" r:id="rId10"/>
    <p:sldId id="262" r:id="rId11"/>
    <p:sldId id="266" r:id="rId12"/>
    <p:sldId id="267" r:id="rId13"/>
    <p:sldId id="268" r:id="rId14"/>
    <p:sldId id="269" r:id="rId15"/>
    <p:sldId id="270" r:id="rId16"/>
    <p:sldId id="263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7" r:id="rId25"/>
    <p:sldId id="288" r:id="rId26"/>
    <p:sldId id="289" r:id="rId27"/>
    <p:sldId id="283" r:id="rId28"/>
    <p:sldId id="284" r:id="rId29"/>
    <p:sldId id="261" r:id="rId30"/>
    <p:sldId id="285" r:id="rId31"/>
  </p:sldIdLst>
  <p:sldSz cx="18288000" cy="10287000"/>
  <p:notesSz cx="6858000" cy="9144000"/>
  <p:embeddedFontLst>
    <p:embeddedFont>
      <p:font typeface="Pretendard Bold"/>
      <p:bold r:id="rId33"/>
    </p:embeddedFont>
    <p:embeddedFont>
      <p:font typeface="Pretendard ExtraBold"/>
      <p:bold r:id="rId34"/>
    </p:embeddedFont>
    <p:embeddedFont>
      <p:font typeface="Pretendard SemiBold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52CAE-498A-41DF-950E-30D945D2B821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66632-6BF0-438E-A228-6206C7D3B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8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6632-6BF0-438E-A228-6206C7D3B5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2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E0A6-8694-B5F4-B731-8BDD9B25F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0C8382-5953-46E9-949A-E601C711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C55C32-00F4-9294-A1DA-F02BC395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F8395-5A5E-A97F-A908-120F2A75D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6632-6BF0-438E-A228-6206C7D3B5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42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CE76A-48F1-203C-C322-440840F1F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DB4BD3-1576-EA3D-4075-0867E48B0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61459C-1084-C428-6D80-B1F067290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5BEFC-F38E-0620-A69A-F03C1E451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6632-6BF0-438E-A228-6206C7D3B5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6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b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b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b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b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b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b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0" y="0"/>
            <a:ext cx="24257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00" y="0"/>
            <a:ext cx="355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628900"/>
            <a:ext cx="8636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2628900"/>
            <a:ext cx="8636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76400" y="8534400"/>
            <a:ext cx="36449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dirty="0">
                <a:solidFill>
                  <a:srgbClr val="595959"/>
                </a:solidFill>
                <a:latin typeface="Pretendard SemiBold"/>
              </a:rPr>
              <a:t>2024.11.15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2628900"/>
            <a:ext cx="12674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dirty="0">
                <a:solidFill>
                  <a:srgbClr val="605C59"/>
                </a:solidFill>
                <a:ea typeface="Pretendard ExtraBold"/>
              </a:rPr>
              <a:t>모기지수에</a:t>
            </a:r>
            <a:r>
              <a:rPr lang="en-US" sz="45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4500" b="0" i="0" u="none" strike="noStrike" dirty="0">
                <a:solidFill>
                  <a:srgbClr val="605C59"/>
                </a:solidFill>
                <a:ea typeface="Pretendard ExtraBold"/>
              </a:rPr>
              <a:t>영향을</a:t>
            </a:r>
            <a:r>
              <a:rPr lang="en-US" sz="45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4500" b="0" i="0" u="none" strike="noStrike" dirty="0">
                <a:solidFill>
                  <a:srgbClr val="605C59"/>
                </a:solidFill>
                <a:ea typeface="Pretendard ExtraBold"/>
              </a:rPr>
              <a:t>주는</a:t>
            </a:r>
            <a:r>
              <a:rPr lang="en-US" sz="45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4500" b="0" i="0" u="none" strike="noStrike" dirty="0">
                <a:solidFill>
                  <a:srgbClr val="605C59"/>
                </a:solidFill>
                <a:ea typeface="Pretendard ExtraBold"/>
              </a:rPr>
              <a:t>요인</a:t>
            </a:r>
            <a:r>
              <a:rPr lang="ko-KR" altLang="en-US" sz="4500" b="0" i="0" u="none" strike="noStrike" dirty="0">
                <a:solidFill>
                  <a:srgbClr val="605C59"/>
                </a:solidFill>
                <a:ea typeface="Pretendard ExtraBold"/>
              </a:rPr>
              <a:t>에 대한 데이터 분석 </a:t>
            </a:r>
            <a:endParaRPr lang="ko-KR" sz="45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400" y="7416800"/>
            <a:ext cx="12217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이지성</a:t>
            </a:r>
            <a:r>
              <a:rPr lang="en-US" sz="5000" b="0" i="0" u="none" strike="noStrike" dirty="0">
                <a:solidFill>
                  <a:srgbClr val="605C59"/>
                </a:solidFill>
                <a:latin typeface="Pretendard ExtraBold"/>
              </a:rPr>
              <a:t> , </a:t>
            </a: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채수영</a:t>
            </a:r>
            <a:r>
              <a:rPr lang="en-US" sz="5000" b="0" i="0" u="none" strike="noStrike" dirty="0">
                <a:solidFill>
                  <a:srgbClr val="605C59"/>
                </a:solidFill>
                <a:latin typeface="Pretendard ExtraBold"/>
              </a:rPr>
              <a:t> , </a:t>
            </a:r>
            <a:r>
              <a:rPr lang="ko-KR" sz="5000" b="0" i="0" u="none" strike="noStrike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CE774-A455-FCB2-C6E1-1E1E6201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1226B0-9F9E-829C-4C8B-8450220E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E3C4471-81BA-8FCE-8456-A6D57E06A102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상관계수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altLang="en-US" sz="2400" b="0" i="0" u="none" strike="noStrike" dirty="0">
                <a:solidFill>
                  <a:srgbClr val="1F5E8B"/>
                </a:solidFill>
                <a:latin typeface="Pretendard Bold"/>
                <a:ea typeface="Pretendard Bold"/>
              </a:rPr>
              <a:t>코드입력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177A108-2BDB-4F72-2B5E-A0D59602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90B9BD-34F1-4760-DE50-C87709CB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638735"/>
            <a:ext cx="14160500" cy="6562165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4DE1D487-B194-8B69-7F0D-6B0A5CE1D28F}"/>
              </a:ext>
            </a:extLst>
          </p:cNvPr>
          <p:cNvSpPr txBox="1"/>
          <p:nvPr/>
        </p:nvSpPr>
        <p:spPr>
          <a:xfrm>
            <a:off x="4572000" y="7308462"/>
            <a:ext cx="12192000" cy="26356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*CSV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파일을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파일 내 공백제거 진행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파일의 형식을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datetime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을 사용하여 날짜형식으로 변환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결측 값 제거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데이터를 날짜기준으로 병합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데이터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+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서울기온데이터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 필터링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모기지수는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~10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까지만 존재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병합된 데이터의 결측 값을 체크 한 후 발견될 경우 제거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F3C898F-6EAF-A042-E1B7-3596C49BD301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3138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FDCA1-AD0B-F0C5-ECF8-CB2CE0F3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0E4396-D9B0-A707-02A3-4ED99C70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D4CAC78-9F78-158C-458A-76517D0D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A11D70AB-A9B6-F939-4A47-78B7DE0FF1DA}"/>
              </a:ext>
            </a:extLst>
          </p:cNvPr>
          <p:cNvSpPr txBox="1"/>
          <p:nvPr/>
        </p:nvSpPr>
        <p:spPr>
          <a:xfrm>
            <a:off x="3962400" y="7306235"/>
            <a:ext cx="12192000" cy="26356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입력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값 출력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산점도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그래프 값 주기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사이즈는 가로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10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인치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세로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6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인치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값에는 평균기온을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값에는 모기지수를 입력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선형 회귀 모델 학습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및 예측 값 도출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회귀선 그래프 출력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B9ABD3F-6F34-DE78-B73A-BDBDB3F4E573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상관계수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altLang="en-US" sz="2400" b="0" i="0" u="none" strike="noStrike" dirty="0">
                <a:solidFill>
                  <a:srgbClr val="1F5E8B"/>
                </a:solidFill>
                <a:latin typeface="Pretendard Bold"/>
                <a:ea typeface="Pretendard Bold"/>
              </a:rPr>
              <a:t>코드입력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3D792C-5832-5951-06EE-CFF4166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584954"/>
            <a:ext cx="14160500" cy="669214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7F5784A-91B9-9C44-ECCD-212E7DD6F745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2835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7F14-566C-C602-E43F-93A036A4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F70733-84B5-3E15-CCDA-72B43CC7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B057132-B225-DA7B-6036-DD3059A4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A11731A-AFCE-358C-52B9-7D7610B15828}"/>
              </a:ext>
            </a:extLst>
          </p:cNvPr>
          <p:cNvSpPr txBox="1"/>
          <p:nvPr/>
        </p:nvSpPr>
        <p:spPr>
          <a:xfrm>
            <a:off x="4083424" y="1603181"/>
            <a:ext cx="12192000" cy="9495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기온과 모기지수의 상관계수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: 0.7674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1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에 가까울수록 기온이 미치는 영향이 크고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에 가까울수록 기온이 미치는 영향이 작다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604C408-E810-0827-D269-47D351F3B3CB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상관계수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6BCEF-1AED-1E28-DE59-2B70CB79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84954"/>
            <a:ext cx="14173200" cy="824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36DEF-5B18-18A1-12D3-2B9EF8A48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924300"/>
            <a:ext cx="9115425" cy="568642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BE8E90B0-4B50-9953-5F52-BE8B05DE80D3}"/>
              </a:ext>
            </a:extLst>
          </p:cNvPr>
          <p:cNvSpPr txBox="1"/>
          <p:nvPr/>
        </p:nvSpPr>
        <p:spPr>
          <a:xfrm>
            <a:off x="8686800" y="3686920"/>
            <a:ext cx="4495800" cy="4747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>
                <a:solidFill>
                  <a:srgbClr val="1F5E8B"/>
                </a:solidFill>
                <a:ea typeface="Pretendard Bold"/>
              </a:rPr>
              <a:t>기온과 모기지수의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상관관계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8121721-9906-6CB1-67F0-1E638D5492CA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5463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40E27-5F47-2E7C-0F18-D64BBA95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180211-8386-CF28-DFF6-954BAFFF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002DD99-7F63-BC0C-EA26-E51C4A700D26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2025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년도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b="0" i="0" u="none" strike="noStrike" dirty="0" err="1">
                <a:solidFill>
                  <a:srgbClr val="1F5E8B"/>
                </a:solidFill>
                <a:ea typeface="Pretendard Bold"/>
              </a:rPr>
              <a:t>예측값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코드입력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792E13E-6768-2E65-1B90-C6161E6F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991988-063E-1E9B-CFE1-3E4EF50B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638735"/>
            <a:ext cx="14160500" cy="6562165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33F1994D-34E3-DA38-8C06-6DD8F1512C4E}"/>
              </a:ext>
            </a:extLst>
          </p:cNvPr>
          <p:cNvSpPr txBox="1"/>
          <p:nvPr/>
        </p:nvSpPr>
        <p:spPr>
          <a:xfrm>
            <a:off x="4572000" y="7308462"/>
            <a:ext cx="12192000" cy="26356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*CSV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파일을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파일 내 공백제거 진행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파일의 형식을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datetime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을 사용하여 날짜형식으로 변환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결측값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제거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데이터를 날짜기준으로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 필터링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병합된 데이터의 결측 값을 체크 한 후 발견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될경우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제거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E3698E4-339D-AF62-2F78-9278CB696F43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7586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6855-8E61-31E3-23E7-3202005C4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169BD6-796E-1DDC-9E5E-E6444595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BA43C8C-1A46-324B-C715-F8D2707F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00526F88-C79E-9AD6-1570-F89D7732D3FB}"/>
              </a:ext>
            </a:extLst>
          </p:cNvPr>
          <p:cNvSpPr txBox="1"/>
          <p:nvPr/>
        </p:nvSpPr>
        <p:spPr>
          <a:xfrm>
            <a:off x="4193521" y="7277100"/>
            <a:ext cx="12192000" cy="26356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값 출력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값에는 평균기온을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값에는 모기지수를 입력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선형 회귀 모델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2025-05 ~ 2025-10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임의의 기온 값을 넣어 예측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각 월별 모기지수 예측 및 예측결과 출력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=&gt;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예측 결과를 시각화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기온과 모기지수의 예측 값을 그래프로 출력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17FE112-366F-AB21-7BCF-1170126EE9B8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2025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년도 </a:t>
            </a:r>
            <a:r>
              <a:rPr lang="ko-KR" alt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altLang="ko-KR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alt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b="0" i="0" u="none" strike="noStrike" dirty="0" err="1">
                <a:solidFill>
                  <a:srgbClr val="1F5E8B"/>
                </a:solidFill>
                <a:ea typeface="Pretendard Bold"/>
              </a:rPr>
              <a:t>예측값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코드입력</a:t>
            </a:r>
            <a:endParaRPr lang="ko-KR" alt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3FF5E8-52C3-A5F6-79F8-DB59FF9B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62" y="584955"/>
            <a:ext cx="14016038" cy="653974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15ABF6E-E744-724F-7A43-3408ABDF781F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1409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E629D-0503-7898-6A86-FD7888DC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25C2DC-ED21-38E1-A58E-378D9CF4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95DC930-8399-8AE4-51C3-BA3C010D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96CA55DA-DF6F-8C4F-422C-023DE70F6CCE}"/>
              </a:ext>
            </a:extLst>
          </p:cNvPr>
          <p:cNvSpPr txBox="1"/>
          <p:nvPr/>
        </p:nvSpPr>
        <p:spPr>
          <a:xfrm>
            <a:off x="7696200" y="2461370"/>
            <a:ext cx="5932611" cy="4112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~ 10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기온과 모기지수 예측 값 도출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F65143F-6C96-3ED8-5876-31A29553456D}"/>
              </a:ext>
            </a:extLst>
          </p:cNvPr>
          <p:cNvSpPr txBox="1"/>
          <p:nvPr/>
        </p:nvSpPr>
        <p:spPr>
          <a:xfrm>
            <a:off x="7924800" y="165854"/>
            <a:ext cx="601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2025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년도 </a:t>
            </a:r>
            <a:r>
              <a:rPr lang="ko-KR" altLang="ko-KR" sz="2400" b="0" i="0" u="none" strike="noStrike" dirty="0">
                <a:solidFill>
                  <a:srgbClr val="1F5E8B"/>
                </a:solidFill>
                <a:ea typeface="Pretendard Bold"/>
              </a:rPr>
              <a:t>기온과</a:t>
            </a:r>
            <a:r>
              <a:rPr lang="en-US" altLang="ko-KR" sz="2400" b="0" i="0" u="none" strike="noStrike" dirty="0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altLang="ko-KR" sz="2400" b="0" i="0" u="none" strike="noStrike" dirty="0">
                <a:solidFill>
                  <a:srgbClr val="1F5E8B"/>
                </a:solidFill>
                <a:ea typeface="Pretendard Bold"/>
              </a:rPr>
              <a:t>모기지수의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예측 결과값</a:t>
            </a:r>
            <a:endParaRPr lang="ko-KR" alt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A131C-C895-1FC4-3D92-1031B95D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84954"/>
            <a:ext cx="6466011" cy="1662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E685C6-DB6C-7D3A-AE5F-0FFE448A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086100"/>
            <a:ext cx="8610600" cy="5648325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6D45A5E0-7100-C4E8-9822-DB4422C757E7}"/>
              </a:ext>
            </a:extLst>
          </p:cNvPr>
          <p:cNvSpPr txBox="1"/>
          <p:nvPr/>
        </p:nvSpPr>
        <p:spPr>
          <a:xfrm>
            <a:off x="7783207" y="8742265"/>
            <a:ext cx="5225195" cy="4112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2025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~ 10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예측 값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9829D00-599B-EA9F-ABB9-52AC4A579D96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채수영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6271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706C-3C84-8B5C-625B-A7E3906F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719831-2955-80BF-46CB-2662293C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5D31607-58CA-4673-8358-E3BE8F42F1AE}"/>
              </a:ext>
            </a:extLst>
          </p:cNvPr>
          <p:cNvSpPr txBox="1"/>
          <p:nvPr/>
        </p:nvSpPr>
        <p:spPr>
          <a:xfrm>
            <a:off x="4114801" y="190500"/>
            <a:ext cx="5334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모기지수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일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A1EFA7-A97F-F4E8-DF3E-865868CF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41428A54-856C-615C-B6DF-26B34CF39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723900"/>
            <a:ext cx="7645400" cy="762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F868155-0E48-750D-77A0-AF6B0F6A1245}"/>
              </a:ext>
            </a:extLst>
          </p:cNvPr>
          <p:cNvSpPr txBox="1"/>
          <p:nvPr/>
        </p:nvSpPr>
        <p:spPr>
          <a:xfrm>
            <a:off x="11772900" y="2628900"/>
            <a:ext cx="6400800" cy="48992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csv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파일형식을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datetime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날짜형식으로 변환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기존 날짜 열 삭제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훈련 세트 와 테스트 세트 구별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결측 값을 평균으로 대체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랜덤 포레스트 머신 러닝 모델을 훈련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그레디언트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부스팅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회귀 머신 러닝 모델을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훈련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 성능 평가 진행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880D12C-EE17-0C4A-D3EE-EBE67362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8402419"/>
            <a:ext cx="7645400" cy="17187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163CC139-104E-3ECD-FBF3-29EE5F98683F}"/>
              </a:ext>
            </a:extLst>
          </p:cNvPr>
          <p:cNvSpPr txBox="1"/>
          <p:nvPr/>
        </p:nvSpPr>
        <p:spPr>
          <a:xfrm>
            <a:off x="11808759" y="8953500"/>
            <a:ext cx="4105918" cy="457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랜덤 포레스트 결과값 확인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6E6AEBE-8822-602C-C17E-DB9357822463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6253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3187-08D5-09ED-E4D5-99CFC845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1990FB-A26E-528A-F90C-9E7E9DAB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8EC606E-B9D8-2BE4-EA5A-E19BD60F346C}"/>
              </a:ext>
            </a:extLst>
          </p:cNvPr>
          <p:cNvSpPr txBox="1"/>
          <p:nvPr/>
        </p:nvSpPr>
        <p:spPr>
          <a:xfrm>
            <a:off x="4114800" y="190500"/>
            <a:ext cx="6172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모기지수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일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03546F4-9CCE-B1B6-C78F-ED1FD794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307CFA6-D2C3-47EE-7AB8-78BC7C6FD88D}"/>
              </a:ext>
            </a:extLst>
          </p:cNvPr>
          <p:cNvSpPr txBox="1"/>
          <p:nvPr/>
        </p:nvSpPr>
        <p:spPr>
          <a:xfrm>
            <a:off x="10439400" y="206188"/>
            <a:ext cx="4800600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분류 차트 예측 값 시각화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22B29-5DBA-C1E1-9120-E93ED033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723900"/>
            <a:ext cx="10515599" cy="28651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8FBDCE-B9E5-2204-2D9A-DC0BF692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07" y="4381500"/>
            <a:ext cx="8461188" cy="533281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3749E289-C99A-746B-B952-94E4577723E6}"/>
              </a:ext>
            </a:extLst>
          </p:cNvPr>
          <p:cNvSpPr txBox="1"/>
          <p:nvPr/>
        </p:nvSpPr>
        <p:spPr>
          <a:xfrm>
            <a:off x="8382000" y="4000501"/>
            <a:ext cx="3124199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예측 결과값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276552-2288-39B1-64A7-45120DDA6975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300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0140E-52D6-7526-ADF8-2D5C3660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A966F2-8A44-CE2B-9733-F789447A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6730910-5937-1B20-5BA4-44C4726155C9}"/>
              </a:ext>
            </a:extLst>
          </p:cNvPr>
          <p:cNvSpPr txBox="1"/>
          <p:nvPr/>
        </p:nvSpPr>
        <p:spPr>
          <a:xfrm>
            <a:off x="4114800" y="190500"/>
            <a:ext cx="6172199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강수일수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10D6B34-CB58-C7E3-F1A9-3B8FA598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EF4BEF5D-3CFD-DCE5-BB7D-87AD8C43AE22}"/>
              </a:ext>
            </a:extLst>
          </p:cNvPr>
          <p:cNvSpPr txBox="1"/>
          <p:nvPr/>
        </p:nvSpPr>
        <p:spPr>
          <a:xfrm>
            <a:off x="11772900" y="2628900"/>
            <a:ext cx="6400800" cy="48992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csv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는 강수일수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는 모기지수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날짜 컬럼을 찾고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이름 년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일로 분리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훈련 세트와 테스트 세트 분할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랜덤 포레스트 머신 러닝 모델을 훈련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그레디언트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부스팅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회귀 머신 러닝 모델을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훈련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 성능 평가 진행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445E2FE-62AD-7DC2-C22B-A1B7709C96EF}"/>
              </a:ext>
            </a:extLst>
          </p:cNvPr>
          <p:cNvSpPr txBox="1"/>
          <p:nvPr/>
        </p:nvSpPr>
        <p:spPr>
          <a:xfrm>
            <a:off x="11808759" y="8953500"/>
            <a:ext cx="4105918" cy="457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랜덤포레스트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결과값 확인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1B900D2-5CC2-426F-0003-C66C677B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609600"/>
            <a:ext cx="7645400" cy="803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3A2D6D4-C770-588A-24E8-02DCA2E4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8705850"/>
            <a:ext cx="7645399" cy="13906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6CBCC10-5105-2774-B51F-B4724AA2F02E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5612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25D4F-0048-6C7D-85E4-C1EDB82B3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01E74C-030D-ABB3-878D-1AD943BE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09AFBD9-DE0D-7A71-AEEA-2704E760A88B}"/>
              </a:ext>
            </a:extLst>
          </p:cNvPr>
          <p:cNvSpPr txBox="1"/>
          <p:nvPr/>
        </p:nvSpPr>
        <p:spPr>
          <a:xfrm>
            <a:off x="4114800" y="190500"/>
            <a:ext cx="762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강수일수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0EE8706-D302-980F-52F5-FC2E8454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81AE311F-AAF3-014E-40D2-5215A9A0D1A1}"/>
              </a:ext>
            </a:extLst>
          </p:cNvPr>
          <p:cNvSpPr txBox="1"/>
          <p:nvPr/>
        </p:nvSpPr>
        <p:spPr>
          <a:xfrm>
            <a:off x="11925300" y="190500"/>
            <a:ext cx="4800600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분류 차트 예측 값 시각화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24FCEA5-585F-6512-79B9-82FED2929F52}"/>
              </a:ext>
            </a:extLst>
          </p:cNvPr>
          <p:cNvSpPr txBox="1"/>
          <p:nvPr/>
        </p:nvSpPr>
        <p:spPr>
          <a:xfrm>
            <a:off x="8382000" y="4000501"/>
            <a:ext cx="3124199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예측 결과값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FB8F2FA1-9BEC-E802-ECEC-FC8D7A72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24" y="708884"/>
            <a:ext cx="12549045" cy="29106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57C0AFF4-6739-CDC3-3AB4-64A32A489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381500"/>
            <a:ext cx="9448800" cy="58037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17B839D-582C-6AD1-FF51-883DD33EB369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4577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6050"/>
            <a:ext cx="13997940" cy="999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2745815"/>
            <a:ext cx="11633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2987115"/>
            <a:ext cx="3429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1412315"/>
            <a:ext cx="342900" cy="139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02200" y="2072715"/>
            <a:ext cx="10490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1F5E8B"/>
                </a:solidFill>
                <a:ea typeface="Pretendard ExtraBold"/>
              </a:rPr>
              <a:t>모기지수에 대해서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2200" y="1374215"/>
            <a:ext cx="901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595959"/>
                </a:solidFill>
                <a:latin typeface="Pretendard Extra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" y="4940300"/>
            <a:ext cx="2921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>
                <a:solidFill>
                  <a:srgbClr val="605C59"/>
                </a:solidFill>
                <a:ea typeface="Pretendard ExtraBold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02200" y="3660215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1F5E8B"/>
                </a:solidFill>
                <a:ea typeface="Pretendard ExtraBold"/>
              </a:rPr>
              <a:t>인원 별 코드 구성안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02200" y="2974415"/>
            <a:ext cx="1397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595959"/>
                </a:solidFill>
                <a:latin typeface="Pretendard ExtraBold"/>
              </a:rPr>
              <a:t>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4428565"/>
            <a:ext cx="11633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4574615"/>
            <a:ext cx="342900" cy="139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02200" y="5247715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solidFill>
                  <a:srgbClr val="1F5E8B"/>
                </a:solidFill>
                <a:ea typeface="Pretendard ExtraBold"/>
              </a:rPr>
              <a:t>2025</a:t>
            </a:r>
            <a:r>
              <a:rPr lang="ko-KR" altLang="en-US" sz="4000" dirty="0">
                <a:solidFill>
                  <a:srgbClr val="1F5E8B"/>
                </a:solidFill>
                <a:ea typeface="Pretendard ExtraBold"/>
              </a:rPr>
              <a:t>년도 기온 및 모기지수 예상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02200" y="4561915"/>
            <a:ext cx="1397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595959"/>
                </a:solidFill>
                <a:latin typeface="Pretendard ExtraBold"/>
              </a:rPr>
              <a:t>03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C1A8DEA5-E1DA-CD26-46AE-2BBD1194C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6016065"/>
            <a:ext cx="11633200" cy="25400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A29F3BAB-8E6E-B633-9821-3419F16F2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6187515"/>
            <a:ext cx="342900" cy="1397000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8666DE5-FA08-39BA-413B-E92C7DBF0B32}"/>
              </a:ext>
            </a:extLst>
          </p:cNvPr>
          <p:cNvSpPr txBox="1"/>
          <p:nvPr/>
        </p:nvSpPr>
        <p:spPr>
          <a:xfrm>
            <a:off x="4902200" y="6860615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1F5E8B"/>
                </a:solidFill>
                <a:ea typeface="Pretendard ExtraBold"/>
              </a:rPr>
              <a:t>과정의 시행착오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868A6D0-80BF-F221-36E5-25196EC5ED8D}"/>
              </a:ext>
            </a:extLst>
          </p:cNvPr>
          <p:cNvSpPr txBox="1"/>
          <p:nvPr/>
        </p:nvSpPr>
        <p:spPr>
          <a:xfrm>
            <a:off x="4902200" y="6174815"/>
            <a:ext cx="1397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595959"/>
                </a:solidFill>
                <a:latin typeface="Pretendard ExtraBold"/>
              </a:rPr>
              <a:t>04</a:t>
            </a: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ECBA1D64-7E98-567A-174D-8201B85ED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9156700"/>
            <a:ext cx="11633200" cy="2540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CE6CA529-AD3E-554B-0025-79FAAC69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7715250"/>
            <a:ext cx="342900" cy="13970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A2D7D360-9BE1-523A-6F7C-277676E7B406}"/>
              </a:ext>
            </a:extLst>
          </p:cNvPr>
          <p:cNvSpPr txBox="1"/>
          <p:nvPr/>
        </p:nvSpPr>
        <p:spPr>
          <a:xfrm>
            <a:off x="4902200" y="838835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1F5E8B"/>
                </a:solidFill>
                <a:ea typeface="Pretendard ExtraBold"/>
              </a:rPr>
              <a:t>진행하면서 어려웠던 점</a:t>
            </a:r>
            <a:endParaRPr lang="ko-KR" sz="4000" b="0" i="0" u="none" strike="noStrike" dirty="0">
              <a:solidFill>
                <a:srgbClr val="1F5E8B"/>
              </a:solidFill>
              <a:ea typeface="Pretendard ExtraBold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555A86B2-4F16-F734-B1A5-FC45C0D1ED20}"/>
              </a:ext>
            </a:extLst>
          </p:cNvPr>
          <p:cNvSpPr txBox="1"/>
          <p:nvPr/>
        </p:nvSpPr>
        <p:spPr>
          <a:xfrm>
            <a:off x="4902200" y="7702550"/>
            <a:ext cx="1397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595959"/>
                </a:solidFill>
                <a:latin typeface="Pretendard ExtraBold"/>
              </a:rPr>
              <a:t>0</a:t>
            </a:r>
            <a:r>
              <a:rPr lang="en-US" sz="3700" dirty="0">
                <a:solidFill>
                  <a:srgbClr val="595959"/>
                </a:solidFill>
                <a:latin typeface="Pretendard ExtraBold"/>
              </a:rPr>
              <a:t>5</a:t>
            </a:r>
            <a:endParaRPr lang="en-US" sz="3700" b="0" i="0" u="none" strike="noStrike" dirty="0">
              <a:solidFill>
                <a:srgbClr val="595959"/>
              </a:solidFill>
              <a:latin typeface="Pretendard ExtraBold"/>
            </a:endParaRP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9F24BF22-572B-07F2-D93C-83DB746A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7622615"/>
            <a:ext cx="116332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0A20-9A5F-AF72-9A87-ADC76527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6073FB-B081-B5A3-8ADE-3BD45AC3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A84177A-767C-33A7-110A-E25452B9F288}"/>
              </a:ext>
            </a:extLst>
          </p:cNvPr>
          <p:cNvSpPr txBox="1"/>
          <p:nvPr/>
        </p:nvSpPr>
        <p:spPr>
          <a:xfrm>
            <a:off x="4114801" y="190500"/>
            <a:ext cx="5334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모기지수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일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67EDDD2-CA36-02FD-1ADE-14204D7F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119DC25-1F93-A1FD-052E-E8B8A09722D8}"/>
              </a:ext>
            </a:extLst>
          </p:cNvPr>
          <p:cNvSpPr txBox="1"/>
          <p:nvPr/>
        </p:nvSpPr>
        <p:spPr>
          <a:xfrm>
            <a:off x="11772900" y="2628900"/>
            <a:ext cx="6400800" cy="48992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csv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수치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0.5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로 지정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값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값은 기온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값은 모기지수 입력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축의 범위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축의 범위 지정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 도출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47D2734-1975-5ED9-5FAF-12557C396939}"/>
              </a:ext>
            </a:extLst>
          </p:cNvPr>
          <p:cNvSpPr txBox="1"/>
          <p:nvPr/>
        </p:nvSpPr>
        <p:spPr>
          <a:xfrm>
            <a:off x="11808759" y="8953500"/>
            <a:ext cx="4105918" cy="457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Correlation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결과값 확인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94B33F01-7445-71A2-D2B9-3E1A62BA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75981"/>
            <a:ext cx="7543799" cy="76798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1CB67B-8496-D796-0D73-9A3924D8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8439148"/>
            <a:ext cx="7543798" cy="1598957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97ABEB69-A0D4-4F63-2BB1-E06C53435620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634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53304-2089-45C0-D6C0-1D3A76DA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E4F6CE-4F3F-BAA2-3A63-36482918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BA47DB2-6D17-504E-CB0A-BFC9ADADD653}"/>
              </a:ext>
            </a:extLst>
          </p:cNvPr>
          <p:cNvSpPr txBox="1"/>
          <p:nvPr/>
        </p:nvSpPr>
        <p:spPr>
          <a:xfrm>
            <a:off x="4114800" y="190500"/>
            <a:ext cx="5867399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강수일수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E2C6282-CFEB-4972-8AC3-080FF4FE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CA105A15-0F72-958F-DDC6-68480455DFD2}"/>
              </a:ext>
            </a:extLst>
          </p:cNvPr>
          <p:cNvSpPr txBox="1"/>
          <p:nvPr/>
        </p:nvSpPr>
        <p:spPr>
          <a:xfrm>
            <a:off x="8686800" y="781050"/>
            <a:ext cx="3898900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예측 결과값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218CB974-A877-E94F-CE3D-1C0EF7D0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143001"/>
            <a:ext cx="9550400" cy="7368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27EE218-B2F0-2675-DE6A-0BAABDB380CC}"/>
              </a:ext>
            </a:extLst>
          </p:cNvPr>
          <p:cNvSpPr txBox="1"/>
          <p:nvPr/>
        </p:nvSpPr>
        <p:spPr>
          <a:xfrm>
            <a:off x="10363200" y="9124951"/>
            <a:ext cx="5715000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기온이 증가할수록 모기지수가 대체로 증가함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3142D3-1586-6682-7C43-39909AE5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8763000"/>
            <a:ext cx="4572000" cy="969065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97E24FDC-838A-1958-3178-DCF1050FBEC8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032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60E3E-ED2C-EB95-E762-BD2F8F58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55636D-A140-0F3A-C044-AA09C12C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C7BFC3F-CAD1-0DFE-5C5E-B0FB37D61CB6}"/>
              </a:ext>
            </a:extLst>
          </p:cNvPr>
          <p:cNvSpPr txBox="1"/>
          <p:nvPr/>
        </p:nvSpPr>
        <p:spPr>
          <a:xfrm>
            <a:off x="4114800" y="190500"/>
            <a:ext cx="6172199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기온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수변부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상관계수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511FC26-7E2E-C433-298C-1DB15DA3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DE9C237-8DB3-E515-2CDD-C2133C588681}"/>
              </a:ext>
            </a:extLst>
          </p:cNvPr>
          <p:cNvSpPr txBox="1"/>
          <p:nvPr/>
        </p:nvSpPr>
        <p:spPr>
          <a:xfrm>
            <a:off x="11772900" y="2628900"/>
            <a:ext cx="6400800" cy="48992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csv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파일 불러오기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 출력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확인용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상관계수 계산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값은 기온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값은 모기지수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수변부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X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축과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Y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축 범위 설정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산점도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그리기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206FC56-A7C4-955C-7E37-EFC831AFD895}"/>
              </a:ext>
            </a:extLst>
          </p:cNvPr>
          <p:cNvSpPr txBox="1"/>
          <p:nvPr/>
        </p:nvSpPr>
        <p:spPr>
          <a:xfrm>
            <a:off x="11808759" y="8953500"/>
            <a:ext cx="4105918" cy="457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 확인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619FE739-391F-286A-84CC-8B098A7F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51" y="609600"/>
            <a:ext cx="7645398" cy="7962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FFF998-C88D-ED3A-D21A-E7422C388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091" y="8696324"/>
            <a:ext cx="7605058" cy="117157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828EE7C-04EB-006C-092D-3B08C79AB42D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0454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8937-1455-4881-76F8-5BC832D7A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9AA544-A1B4-460A-5711-A44B0E9F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308FB9D-C144-4D06-728A-894908C8C90B}"/>
              </a:ext>
            </a:extLst>
          </p:cNvPr>
          <p:cNvSpPr txBox="1"/>
          <p:nvPr/>
        </p:nvSpPr>
        <p:spPr>
          <a:xfrm>
            <a:off x="4114800" y="190500"/>
            <a:ext cx="5867399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강수일수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 &amp;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 훈련 세트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테스트 세트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26A0A-7BDA-8749-AB65-2AC93C48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062C9BBE-8AB2-C23A-6984-ABF349D08F1A}"/>
              </a:ext>
            </a:extLst>
          </p:cNvPr>
          <p:cNvSpPr txBox="1"/>
          <p:nvPr/>
        </p:nvSpPr>
        <p:spPr>
          <a:xfrm>
            <a:off x="8610600" y="950384"/>
            <a:ext cx="3124199" cy="380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예측 결과값 그래프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99E6378-28C7-BA84-7ED8-9B87340A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455605"/>
            <a:ext cx="9855200" cy="78518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AAC5F739-E126-DC2F-9B56-1D6F91300A4F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한상준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9752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4E30-9074-2C84-C470-5F72625C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BF311-C3D6-8D53-EE3A-D3CF20AF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4A4C1C8-5FB1-80A3-4F4A-F825D1584EC7}"/>
              </a:ext>
            </a:extLst>
          </p:cNvPr>
          <p:cNvSpPr txBox="1"/>
          <p:nvPr/>
        </p:nvSpPr>
        <p:spPr>
          <a:xfrm>
            <a:off x="13030200" y="266700"/>
            <a:ext cx="5867399" cy="579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25</a:t>
            </a:r>
            <a:r>
              <a:rPr lang="ko-KR" altLang="en-US" sz="2400" b="0" i="0" u="none" strike="noStrike" dirty="0" err="1">
                <a:solidFill>
                  <a:srgbClr val="1F5E8B"/>
                </a:solidFill>
                <a:ea typeface="Pretendard Bold"/>
              </a:rPr>
              <a:t>년도값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 예측 진행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날짜 데이터의 공백을 제거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 datetime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형식으로 변환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변환된 값 출력 및 확인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 23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년도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24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년도 데이터의 결측 값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 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체크 후 결측 값 처리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기후와 모기지수 분석에서 특성의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 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중요도 뽑기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중요도 시각화 진행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3712A86-286A-2712-9807-1D5C70B6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8639F6C7-A249-619A-99C2-CCA0A944175F}"/>
              </a:ext>
            </a:extLst>
          </p:cNvPr>
          <p:cNvSpPr txBox="1"/>
          <p:nvPr/>
        </p:nvSpPr>
        <p:spPr>
          <a:xfrm>
            <a:off x="114300" y="2095500"/>
            <a:ext cx="3670300" cy="327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2025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년도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 기후와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모기지수  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예측 값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D77BCAD-761E-BBE8-3E9D-CA06718B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38101"/>
            <a:ext cx="8712200" cy="6248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11DC1A0-EF86-64C8-2EF2-767EEB84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9" y="6286502"/>
            <a:ext cx="9550401" cy="39623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7DE6E-0C0B-2B76-DE83-7FFE1919A487}"/>
              </a:ext>
            </a:extLst>
          </p:cNvPr>
          <p:cNvSpPr txBox="1"/>
          <p:nvPr/>
        </p:nvSpPr>
        <p:spPr>
          <a:xfrm>
            <a:off x="13030199" y="6743700"/>
            <a:ext cx="5867399" cy="289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최저기온이 압도적으로 중요한 것을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확인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58233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70823-C980-49CB-A8E3-FB072987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683F1B-DCF4-E2FA-EF22-4BDD6781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2A3870E-9E45-BD87-A8D6-367CA73A0F68}"/>
              </a:ext>
            </a:extLst>
          </p:cNvPr>
          <p:cNvSpPr txBox="1"/>
          <p:nvPr/>
        </p:nvSpPr>
        <p:spPr>
          <a:xfrm>
            <a:off x="13030200" y="3771900"/>
            <a:ext cx="5867399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최저기온만을 사용하여 예측 진행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(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회귀모델 채택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25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년도 기후 회귀모델로 예측 진행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25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년도 모기예보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1~4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단계 예측 진행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그래프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8A61C1C-B564-9B36-C7E2-40BE3B49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4D3DB7E1-EB74-CD9B-0AB7-6BABB1B85B0F}"/>
              </a:ext>
            </a:extLst>
          </p:cNvPr>
          <p:cNvSpPr txBox="1"/>
          <p:nvPr/>
        </p:nvSpPr>
        <p:spPr>
          <a:xfrm>
            <a:off x="114300" y="2095500"/>
            <a:ext cx="3670300" cy="327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2025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년도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 기후와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모기지수  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예측 값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47F617BE-A52C-433A-2A25-22DF4264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1501588"/>
            <a:ext cx="8937519" cy="68423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5055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991ED-1F11-7B4E-5C39-6070A62F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16B2F6-44F6-611D-8F47-11665104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6E63863-4294-9561-0B97-2BDAC8DE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96CC2DDC-78E7-7A36-4305-05B79348247E}"/>
              </a:ext>
            </a:extLst>
          </p:cNvPr>
          <p:cNvSpPr txBox="1"/>
          <p:nvPr/>
        </p:nvSpPr>
        <p:spPr>
          <a:xfrm>
            <a:off x="114300" y="2095500"/>
            <a:ext cx="3670300" cy="327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2025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년도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 기후와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모기지수  </a:t>
            </a:r>
            <a:endParaRPr lang="en-US" altLang="ko-KR" sz="5000" b="0" i="0" u="none" strike="noStrike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예측 값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B64A0-D28D-A880-D1DD-8323175088D3}"/>
              </a:ext>
            </a:extLst>
          </p:cNvPr>
          <p:cNvSpPr txBox="1"/>
          <p:nvPr/>
        </p:nvSpPr>
        <p:spPr>
          <a:xfrm>
            <a:off x="10896600" y="495300"/>
            <a:ext cx="5867399" cy="11766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기후예측 모델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score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값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0.82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3B23C1EC-249A-C6C7-2C87-F50C46B2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726" y="571500"/>
            <a:ext cx="4249674" cy="628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68EDFC57-39EB-B6B2-42B9-A3032F67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589" y="1409700"/>
            <a:ext cx="2845435" cy="33393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58C44973-447D-AE23-7B79-F939BF3DF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496" y="4978027"/>
            <a:ext cx="6816505" cy="47243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260E3-47FB-EE2A-5ADC-00BCB23C62EC}"/>
              </a:ext>
            </a:extLst>
          </p:cNvPr>
          <p:cNvSpPr txBox="1"/>
          <p:nvPr/>
        </p:nvSpPr>
        <p:spPr>
          <a:xfrm>
            <a:off x="11049001" y="2385733"/>
            <a:ext cx="5867399" cy="3765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2025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년도 최저기온 예측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8EBA8-72C3-058B-CAFC-26A6C47F1D5B}"/>
              </a:ext>
            </a:extLst>
          </p:cNvPr>
          <p:cNvSpPr txBox="1"/>
          <p:nvPr/>
        </p:nvSpPr>
        <p:spPr>
          <a:xfrm>
            <a:off x="11658600" y="4991100"/>
            <a:ext cx="5867399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2025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년도 모기예보단계 예측진행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 도출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 1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단계 쾌적 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, 2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단계 관심 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3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단계 주의 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, 4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단계 불쾌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33E543D0-B570-9CBC-E670-1F5CA386A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2619" y="6667500"/>
            <a:ext cx="660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8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044F6-B47A-929A-29FE-9225A046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B02224C5-363F-8F21-C9B5-4CAB00B3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26"/>
            <a:ext cx="38989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B77865B-C032-018F-95AA-A5C92CEB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7150"/>
            <a:ext cx="13997940" cy="99949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67C897A-746D-A9AF-C1DB-4DF6B01C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F31EAAC-F7B2-65E0-D3F1-6CF4103EC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3441700"/>
            <a:ext cx="116332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9D2877-BD83-E58D-F16D-52463E16363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4381500"/>
            <a:ext cx="342900" cy="139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417D4E-0A80-AB08-1265-F69DE98606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1412315"/>
            <a:ext cx="342900" cy="139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120A303-EC88-06E8-2674-96FE6A8B5683}"/>
              </a:ext>
            </a:extLst>
          </p:cNvPr>
          <p:cNvSpPr txBox="1"/>
          <p:nvPr/>
        </p:nvSpPr>
        <p:spPr>
          <a:xfrm>
            <a:off x="4902200" y="1409699"/>
            <a:ext cx="12776200" cy="12853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ea typeface="Pretendard ExtraBold"/>
              </a:rPr>
              <a:t>1. </a:t>
            </a:r>
            <a:r>
              <a:rPr lang="ko-KR" altLang="en-US" sz="4000" b="1" i="0" u="none" strike="noStrike" dirty="0">
                <a:ea typeface="Pretendard ExtraBold"/>
              </a:rPr>
              <a:t>자료부족 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모기지수와 연관성이 있는 자료가 너무 한정되어 있고 원하는 수준의 자료가 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잘 나오지 않으며 그 마저도 사용하기 어려운 경우가 많았음</a:t>
            </a:r>
            <a:r>
              <a:rPr lang="en-US" altLang="ko-KR" sz="2500" b="1" dirty="0">
                <a:ea typeface="Pretendard Extra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6ED3C90-0D0E-F98C-5602-19FCD5D5403C}"/>
              </a:ext>
            </a:extLst>
          </p:cNvPr>
          <p:cNvSpPr txBox="1"/>
          <p:nvPr/>
        </p:nvSpPr>
        <p:spPr>
          <a:xfrm>
            <a:off x="4902200" y="1374215"/>
            <a:ext cx="901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700" b="0" i="0" u="none" strike="noStrike" dirty="0">
              <a:solidFill>
                <a:srgbClr val="595959"/>
              </a:solidFill>
              <a:latin typeface="Pretendard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FF1E2DE-1D32-743B-2EF3-3F5415A5B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6337300"/>
            <a:ext cx="116332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154D141-35C5-5FD6-6FF4-46413ED0C1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7200900"/>
            <a:ext cx="342900" cy="139700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8FA71E4-0D8F-EE3E-F3EB-46BAFFDA3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8642350"/>
            <a:ext cx="11633200" cy="25400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758509C9-72B9-93FD-B762-C67C3450F0DD}"/>
              </a:ext>
            </a:extLst>
          </p:cNvPr>
          <p:cNvSpPr txBox="1"/>
          <p:nvPr/>
        </p:nvSpPr>
        <p:spPr>
          <a:xfrm>
            <a:off x="4902200" y="4414370"/>
            <a:ext cx="12776200" cy="12853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ea typeface="Pretendard ExtraBold"/>
              </a:rPr>
              <a:t>2. </a:t>
            </a:r>
            <a:r>
              <a:rPr lang="ko-KR" altLang="en-US" sz="4000" b="1" i="0" u="none" strike="noStrike" dirty="0">
                <a:ea typeface="Pretendard ExtraBold"/>
              </a:rPr>
              <a:t>역할분배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</a:t>
            </a:r>
            <a:r>
              <a:rPr lang="ko-KR" altLang="en-US" sz="2500" b="1" i="0" u="none" strike="noStrike" dirty="0">
                <a:ea typeface="Pretendard ExtraBold"/>
              </a:rPr>
              <a:t>주제에 따른</a:t>
            </a:r>
            <a:r>
              <a:rPr lang="en-US" altLang="ko-KR" sz="2500" b="1" i="0" u="none" strike="noStrike" dirty="0">
                <a:ea typeface="Pretendard ExtraBold"/>
              </a:rPr>
              <a:t> </a:t>
            </a:r>
            <a:r>
              <a:rPr lang="ko-KR" altLang="en-US" sz="2500" b="1" dirty="0">
                <a:ea typeface="Pretendard ExtraBold"/>
              </a:rPr>
              <a:t>자료수집 </a:t>
            </a:r>
            <a:r>
              <a:rPr lang="en-US" altLang="ko-KR" sz="2500" b="1" dirty="0">
                <a:ea typeface="Pretendard ExtraBold"/>
              </a:rPr>
              <a:t>, </a:t>
            </a:r>
            <a:r>
              <a:rPr lang="ko-KR" altLang="en-US" sz="2500" b="1" dirty="0">
                <a:ea typeface="Pretendard ExtraBold"/>
              </a:rPr>
              <a:t>자료의 질 </a:t>
            </a:r>
            <a:r>
              <a:rPr lang="en-US" altLang="ko-KR" sz="2500" b="1" dirty="0">
                <a:ea typeface="Pretendard ExtraBold"/>
              </a:rPr>
              <a:t>, </a:t>
            </a:r>
            <a:r>
              <a:rPr lang="ko-KR" altLang="en-US" sz="2500" b="1" dirty="0">
                <a:ea typeface="Pretendard ExtraBold"/>
              </a:rPr>
              <a:t>모기지수와 자료의 연관성 등을 고려하여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</a:t>
            </a:r>
            <a:r>
              <a:rPr lang="ko-KR" altLang="en-US" sz="2500" b="1" i="0" u="none" strike="noStrike" dirty="0">
                <a:ea typeface="Pretendard ExtraBold"/>
              </a:rPr>
              <a:t>역할분배를 하였으나</a:t>
            </a:r>
            <a:r>
              <a:rPr lang="en-US" altLang="ko-KR" sz="2500" b="1" i="0" u="none" strike="noStrike" dirty="0">
                <a:ea typeface="Pretendard ExtraBold"/>
              </a:rPr>
              <a:t>, </a:t>
            </a:r>
            <a:r>
              <a:rPr lang="ko-KR" altLang="en-US" sz="2500" b="1" dirty="0">
                <a:ea typeface="Pretendard ExtraBold"/>
              </a:rPr>
              <a:t>확인불가한 자료가 많아 지속적으로 재분배를 해야 했음</a:t>
            </a:r>
            <a:r>
              <a:rPr lang="en-US" altLang="ko-KR" sz="2500" b="1" dirty="0">
                <a:ea typeface="Pretendard ExtraBold"/>
              </a:rPr>
              <a:t>.</a:t>
            </a:r>
            <a:r>
              <a:rPr lang="en-US" altLang="ko-KR" sz="2500" b="1" i="0" u="none" strike="noStrike" dirty="0">
                <a:ea typeface="Pretendard ExtraBold"/>
              </a:rPr>
              <a:t>  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A43A919C-89C3-3C48-3003-034480158F48}"/>
              </a:ext>
            </a:extLst>
          </p:cNvPr>
          <p:cNvSpPr txBox="1"/>
          <p:nvPr/>
        </p:nvSpPr>
        <p:spPr>
          <a:xfrm>
            <a:off x="4889500" y="7205383"/>
            <a:ext cx="12776200" cy="12853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ea typeface="Pretendard ExtraBold"/>
              </a:rPr>
              <a:t>3. </a:t>
            </a:r>
            <a:r>
              <a:rPr lang="ko-KR" altLang="en-US" sz="4000" b="1" dirty="0">
                <a:ea typeface="Pretendard ExtraBold"/>
              </a:rPr>
              <a:t>코드의 결과값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</a:t>
            </a:r>
            <a:r>
              <a:rPr lang="ko-KR" altLang="en-US" sz="2500" b="1" dirty="0">
                <a:ea typeface="Pretendard ExtraBold"/>
              </a:rPr>
              <a:t>모기지수라는 주제를 가지고 진행 </a:t>
            </a:r>
            <a:r>
              <a:rPr lang="ko-KR" altLang="en-US" sz="2500" b="1" dirty="0" err="1">
                <a:ea typeface="Pretendard ExtraBold"/>
              </a:rPr>
              <a:t>하였을때</a:t>
            </a:r>
            <a:r>
              <a:rPr lang="ko-KR" altLang="en-US" sz="2500" b="1" dirty="0">
                <a:ea typeface="Pretendard ExtraBold"/>
              </a:rPr>
              <a:t> 상당히 높은 수치의 결과값이 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</a:t>
            </a:r>
            <a:r>
              <a:rPr lang="ko-KR" altLang="en-US" sz="2500" b="1" dirty="0">
                <a:ea typeface="Pretendard ExtraBold"/>
              </a:rPr>
              <a:t>도출 될 것이라</a:t>
            </a:r>
            <a:r>
              <a:rPr lang="en-US" altLang="ko-KR" sz="2500" b="1" i="0" u="none" strike="noStrike" dirty="0">
                <a:ea typeface="Pretendard ExtraBold"/>
              </a:rPr>
              <a:t> </a:t>
            </a:r>
            <a:r>
              <a:rPr lang="ko-KR" altLang="en-US" sz="2500" b="1" i="0" u="none" strike="noStrike" dirty="0">
                <a:ea typeface="Pretendard ExtraBold"/>
              </a:rPr>
              <a:t>생각하였으나 실제로는 기대이상의 수치가 나오지 않았음</a:t>
            </a:r>
            <a:r>
              <a:rPr lang="en-US" altLang="ko-KR" sz="2500" b="1" i="0" u="none" strike="noStrike" dirty="0">
                <a:ea typeface="Pretendard ExtraBold"/>
              </a:rPr>
              <a:t>.  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4ABEA8CA-A6B0-C0CA-0F07-A84692407CFB}"/>
              </a:ext>
            </a:extLst>
          </p:cNvPr>
          <p:cNvSpPr txBox="1"/>
          <p:nvPr/>
        </p:nvSpPr>
        <p:spPr>
          <a:xfrm>
            <a:off x="114300" y="2095500"/>
            <a:ext cx="3670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과정의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605C59"/>
                </a:solidFill>
                <a:ea typeface="Pretendard ExtraBold"/>
              </a:rPr>
              <a:t> 시행착오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557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482-33C9-5859-693C-8BE64749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813DB2C3-8A14-CC44-DA9F-C4EB2E7C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26"/>
            <a:ext cx="38989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4FE3F8-4755-1E86-F2E3-F11D56AA4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7150"/>
            <a:ext cx="13997940" cy="99949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739D406-4438-FBB5-AAE2-AA75F3DA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F82C1D-8468-1FF2-EF9B-1D3D26C35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2298701"/>
            <a:ext cx="116332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C45CA6-C742-6F7F-E612-AF7037CBFF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2832100"/>
            <a:ext cx="342900" cy="139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5E0915-A89E-D233-CDF2-3BDE7E597E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546100"/>
            <a:ext cx="342900" cy="139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F463EC8-8FB4-4DC4-D7A5-C1659E1F3A63}"/>
              </a:ext>
            </a:extLst>
          </p:cNvPr>
          <p:cNvSpPr txBox="1"/>
          <p:nvPr/>
        </p:nvSpPr>
        <p:spPr>
          <a:xfrm>
            <a:off x="4902200" y="266700"/>
            <a:ext cx="12776200" cy="1880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ea typeface="Pretendard ExtraBold"/>
              </a:rPr>
              <a:t>1. </a:t>
            </a:r>
            <a:r>
              <a:rPr lang="ko-KR" altLang="en-US" sz="4000" b="1" dirty="0">
                <a:ea typeface="Pretendard ExtraBold"/>
              </a:rPr>
              <a:t>주제</a:t>
            </a:r>
            <a:r>
              <a:rPr lang="ko-KR" altLang="en-US" sz="4000" b="1" i="0" u="none" strike="noStrike" dirty="0">
                <a:ea typeface="Pretendard ExtraBold"/>
              </a:rPr>
              <a:t> 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i="0" u="none" strike="noStrike" dirty="0">
                <a:ea typeface="Pretendard ExtraBold"/>
              </a:rPr>
              <a:t>자료에 따른 명확한 통계가 있는 것 </a:t>
            </a:r>
            <a:r>
              <a:rPr lang="en-US" altLang="ko-KR" sz="2500" b="1" i="0" u="none" strike="noStrike" dirty="0">
                <a:ea typeface="Pretendard ExtraBold"/>
              </a:rPr>
              <a:t>, </a:t>
            </a:r>
            <a:r>
              <a:rPr lang="ko-KR" altLang="en-US" sz="2500" b="1" i="0" u="none" strike="noStrike" dirty="0">
                <a:ea typeface="Pretendard ExtraBold"/>
              </a:rPr>
              <a:t>그리고 직관적인 주제를 찾아야 한다는 생각으로</a:t>
            </a:r>
            <a:endParaRPr lang="en-US" altLang="ko-KR" sz="25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여러가지 주제를 가지고 토론을 했으며 그 과정에서 추가로 재미있는 주제이며 우리가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공부할 수 있는 주제를 찾는 과정이 생각보다 어려움이 커 힘들었음</a:t>
            </a:r>
            <a:r>
              <a:rPr lang="en-US" altLang="ko-KR" sz="2500" b="1" dirty="0">
                <a:ea typeface="Pretendard ExtraBold"/>
              </a:rPr>
              <a:t>.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EFC34E0-3C62-3312-494D-6E33615E7735}"/>
              </a:ext>
            </a:extLst>
          </p:cNvPr>
          <p:cNvSpPr txBox="1"/>
          <p:nvPr/>
        </p:nvSpPr>
        <p:spPr>
          <a:xfrm>
            <a:off x="4902200" y="1374215"/>
            <a:ext cx="901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700" b="0" i="0" u="none" strike="noStrike" dirty="0">
              <a:solidFill>
                <a:srgbClr val="595959"/>
              </a:solidFill>
              <a:latin typeface="Pretendard Extra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AE8359C-31BA-6C8F-9EE7-0EC10ADD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4508500"/>
            <a:ext cx="116332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0B29158-571C-9D1E-6305-DC1A0E9C1F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78300" y="5295900"/>
            <a:ext cx="342900" cy="139700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8236A0C9-D7D3-486B-AF89-73107BDC6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7023100"/>
            <a:ext cx="11633200" cy="25400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8AED10FA-8CD1-F4CA-D73D-0F0DA9A4EB66}"/>
              </a:ext>
            </a:extLst>
          </p:cNvPr>
          <p:cNvSpPr txBox="1"/>
          <p:nvPr/>
        </p:nvSpPr>
        <p:spPr>
          <a:xfrm>
            <a:off x="4902200" y="2585570"/>
            <a:ext cx="12776200" cy="18721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ea typeface="Pretendard ExtraBold"/>
              </a:rPr>
              <a:t>2. </a:t>
            </a:r>
            <a:r>
              <a:rPr lang="ko-KR" altLang="en-US" sz="4000" b="1" dirty="0">
                <a:ea typeface="Pretendard ExtraBold"/>
              </a:rPr>
              <a:t>통계자료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모기지수라는 </a:t>
            </a:r>
            <a:r>
              <a:rPr lang="en-US" altLang="ko-KR" sz="2500" b="1" dirty="0">
                <a:ea typeface="Pretendard ExtraBold"/>
              </a:rPr>
              <a:t>‘</a:t>
            </a:r>
            <a:r>
              <a:rPr lang="ko-KR" altLang="en-US" sz="2500" b="1" dirty="0">
                <a:ea typeface="Pretendard ExtraBold"/>
              </a:rPr>
              <a:t>통합</a:t>
            </a:r>
            <a:r>
              <a:rPr lang="en-US" altLang="ko-KR" sz="2500" b="1" dirty="0">
                <a:ea typeface="Pretendard ExtraBold"/>
              </a:rPr>
              <a:t>’</a:t>
            </a:r>
            <a:r>
              <a:rPr lang="ko-KR" altLang="en-US" sz="2500" b="1" dirty="0">
                <a:ea typeface="Pretendard ExtraBold"/>
              </a:rPr>
              <a:t> 통계자료 하나만 존재했으며 시</a:t>
            </a:r>
            <a:r>
              <a:rPr lang="en-US" altLang="ko-KR" sz="2500" b="1" dirty="0">
                <a:ea typeface="Pretendard ExtraBold"/>
              </a:rPr>
              <a:t>,</a:t>
            </a:r>
            <a:r>
              <a:rPr lang="ko-KR" altLang="en-US" sz="2500" b="1" dirty="0">
                <a:ea typeface="Pretendard ExtraBold"/>
              </a:rPr>
              <a:t>도</a:t>
            </a:r>
            <a:r>
              <a:rPr lang="en-US" altLang="ko-KR" sz="2500" b="1" dirty="0">
                <a:ea typeface="Pretendard ExtraBold"/>
              </a:rPr>
              <a:t>,</a:t>
            </a:r>
            <a:r>
              <a:rPr lang="ko-KR" altLang="en-US" sz="2500" b="1" dirty="0">
                <a:ea typeface="Pretendard ExtraBold"/>
              </a:rPr>
              <a:t>군 으로 나누어진 통계자료가 없고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i="0" u="none" strike="noStrike" dirty="0">
                <a:ea typeface="Pretendard ExtraBold"/>
              </a:rPr>
              <a:t>공원</a:t>
            </a:r>
            <a:r>
              <a:rPr lang="en-US" altLang="ko-KR" sz="2500" b="1" i="0" u="none" strike="noStrike" dirty="0">
                <a:ea typeface="Pretendard ExtraBold"/>
              </a:rPr>
              <a:t>,</a:t>
            </a:r>
            <a:r>
              <a:rPr lang="ko-KR" altLang="en-US" sz="2500" b="1" i="0" u="none" strike="noStrike" dirty="0">
                <a:ea typeface="Pretendard ExtraBold"/>
              </a:rPr>
              <a:t>습지</a:t>
            </a:r>
            <a:r>
              <a:rPr lang="en-US" altLang="ko-KR" sz="2500" b="1" i="0" u="none" strike="noStrike" dirty="0">
                <a:ea typeface="Pretendard ExtraBold"/>
              </a:rPr>
              <a:t>,</a:t>
            </a:r>
            <a:r>
              <a:rPr lang="ko-KR" altLang="en-US" sz="2500" b="1" i="0" u="none" strike="noStrike" dirty="0">
                <a:ea typeface="Pretendard ExtraBold"/>
              </a:rPr>
              <a:t>천적 등 머릿속에 구상한 자료와는 다르게 실제로는 그 자료가 존재하지 않는</a:t>
            </a:r>
            <a:endParaRPr lang="en-US" altLang="ko-KR" sz="25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경우가 많아 생각보다 힘들었음</a:t>
            </a:r>
            <a:r>
              <a:rPr lang="en-US" altLang="ko-KR" sz="2500" b="1" dirty="0">
                <a:ea typeface="Pretendard ExtraBold"/>
              </a:rPr>
              <a:t>.</a:t>
            </a:r>
            <a:r>
              <a:rPr lang="en-US" altLang="ko-KR" sz="2500" b="1" i="0" u="none" strike="noStrike" dirty="0">
                <a:ea typeface="Pretendard ExtraBold"/>
              </a:rPr>
              <a:t> 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FA31641-8115-D171-A37A-9E46EB477529}"/>
              </a:ext>
            </a:extLst>
          </p:cNvPr>
          <p:cNvSpPr txBox="1"/>
          <p:nvPr/>
        </p:nvSpPr>
        <p:spPr>
          <a:xfrm>
            <a:off x="4889500" y="4686300"/>
            <a:ext cx="12776200" cy="21597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ea typeface="Pretendard ExtraBold"/>
              </a:rPr>
              <a:t>3. </a:t>
            </a:r>
            <a:r>
              <a:rPr lang="ko-KR" altLang="en-US" sz="4000" b="1" dirty="0">
                <a:ea typeface="Pretendard ExtraBold"/>
              </a:rPr>
              <a:t>코드를 짤 때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모든 통계자료는 </a:t>
            </a:r>
            <a:r>
              <a:rPr lang="en-US" altLang="ko-KR" sz="2500" b="1" dirty="0">
                <a:ea typeface="Pretendard ExtraBold"/>
              </a:rPr>
              <a:t>csv</a:t>
            </a:r>
            <a:r>
              <a:rPr lang="ko-KR" altLang="en-US" sz="2500" b="1" dirty="0">
                <a:ea typeface="Pretendard ExtraBold"/>
              </a:rPr>
              <a:t>파일로 구성되어 있었으며</a:t>
            </a:r>
            <a:r>
              <a:rPr lang="en-US" altLang="ko-KR" sz="2500" b="1" dirty="0">
                <a:ea typeface="Pretendard ExtraBold"/>
              </a:rPr>
              <a:t>, </a:t>
            </a:r>
            <a:r>
              <a:rPr lang="ko-KR" altLang="en-US" sz="2500" b="1" dirty="0">
                <a:ea typeface="Pretendard ExtraBold"/>
              </a:rPr>
              <a:t>여백이 많아 오류가 나는 경우가</a:t>
            </a:r>
            <a:r>
              <a:rPr lang="en-US" altLang="ko-KR" sz="2500" b="1" i="0" u="none" strike="noStrike" dirty="0">
                <a:ea typeface="Pretendard ExtraBold"/>
              </a:rPr>
              <a:t> </a:t>
            </a:r>
            <a:r>
              <a:rPr lang="ko-KR" altLang="en-US" sz="2500" b="1" i="0" u="none" strike="noStrike" dirty="0">
                <a:ea typeface="Pretendard ExtraBold"/>
              </a:rPr>
              <a:t>많았음</a:t>
            </a:r>
            <a:r>
              <a:rPr lang="en-US" altLang="ko-KR" sz="2500" b="1" i="0" u="none" strike="noStrike" dirty="0">
                <a:ea typeface="Pretendard Extra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문제의 원인파악이 힘들었으며 </a:t>
            </a:r>
            <a:r>
              <a:rPr lang="en-US" altLang="ko-KR" sz="2500" b="1" dirty="0">
                <a:ea typeface="Pretendard ExtraBold"/>
              </a:rPr>
              <a:t>, </a:t>
            </a:r>
            <a:r>
              <a:rPr lang="ko-KR" altLang="en-US" sz="2500" b="1" dirty="0">
                <a:ea typeface="Pretendard ExtraBold"/>
              </a:rPr>
              <a:t>의도치 않게 필요 없는 부분에서 많은 시간을 잡아먹음</a:t>
            </a:r>
            <a:r>
              <a:rPr lang="en-US" altLang="ko-KR" sz="2500" b="1" dirty="0">
                <a:ea typeface="Pretendard Extra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500" b="1" dirty="0">
                <a:ea typeface="Pretendard ExtraBold"/>
              </a:rPr>
              <a:t>   실제로 이런 부분이 정리가 좀 더 잘 되어 있었다고 한다면 많은 시간을 단축할 수 있으며 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불필요한 과정이 좀 더 줄어들었을 것으로 판단함</a:t>
            </a:r>
            <a:r>
              <a:rPr lang="en-US" altLang="ko-KR" sz="2500" b="1" dirty="0">
                <a:ea typeface="Pretendard ExtraBold"/>
              </a:rPr>
              <a:t>.</a:t>
            </a:r>
            <a:endParaRPr lang="ko-KR" sz="2500" b="1" i="0" u="none" strike="noStrike" dirty="0">
              <a:ea typeface="Pretendard ExtraBold"/>
            </a:endParaRP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3438DD10-6B6E-72A4-E476-C71D1A1623E5}"/>
              </a:ext>
            </a:extLst>
          </p:cNvPr>
          <p:cNvSpPr txBox="1"/>
          <p:nvPr/>
        </p:nvSpPr>
        <p:spPr>
          <a:xfrm>
            <a:off x="114300" y="2095500"/>
            <a:ext cx="3670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진행 하면서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어려웠던 점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AEEE50D9-CAE5-A0BD-3B7B-8EF4A26500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91000" y="7886700"/>
            <a:ext cx="342900" cy="13970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E3EB03E7-8C22-D31C-F696-5F1B4F4A4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9613900"/>
            <a:ext cx="11633200" cy="254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2600DD05-8B8E-3BEF-9CB3-70B87F8EC82C}"/>
              </a:ext>
            </a:extLst>
          </p:cNvPr>
          <p:cNvSpPr txBox="1"/>
          <p:nvPr/>
        </p:nvSpPr>
        <p:spPr>
          <a:xfrm>
            <a:off x="4902200" y="7277100"/>
            <a:ext cx="12776200" cy="21597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dirty="0">
                <a:ea typeface="Pretendard ExtraBold"/>
              </a:rPr>
              <a:t>4. </a:t>
            </a:r>
            <a:r>
              <a:rPr lang="ko-KR" altLang="en-US" sz="4000" b="1" dirty="0">
                <a:ea typeface="Pretendard ExtraBold"/>
              </a:rPr>
              <a:t>결과값을 낼 때</a:t>
            </a:r>
            <a:endParaRPr lang="en-US" altLang="ko-KR" sz="4000" b="1" i="0" u="none" strike="noStrike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결과</a:t>
            </a:r>
            <a:r>
              <a:rPr lang="ko-KR" altLang="en-US" sz="2500" b="1" i="0" u="none" strike="noStrike" dirty="0">
                <a:ea typeface="Pretendard ExtraBold"/>
              </a:rPr>
              <a:t>이 예상한 값 보다 매우 낮게 나와서 그 결과값을 조금이라도 더 높일 수 있는 방법</a:t>
            </a:r>
            <a:r>
              <a:rPr lang="en-US" altLang="ko-KR" sz="2500" b="1" i="0" u="none" strike="noStrike" dirty="0">
                <a:ea typeface="Pretendard ExtraBold"/>
              </a:rPr>
              <a:t> </a:t>
            </a:r>
            <a:r>
              <a:rPr lang="ko-KR" altLang="en-US" sz="2500" b="1" i="0" u="none" strike="noStrike" dirty="0">
                <a:ea typeface="Pretendard ExtraBold"/>
              </a:rPr>
              <a:t>등</a:t>
            </a:r>
            <a:r>
              <a:rPr lang="en-US" altLang="ko-KR" sz="2500" b="1" i="0" u="none" strike="noStrike" dirty="0">
                <a:ea typeface="Pretendard Extra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그 방법을 위해 또다른 통계자료를 지속적으로 찾아보는 불필요한 과정도 생김</a:t>
            </a:r>
            <a:r>
              <a:rPr lang="en-US" altLang="ko-KR" sz="2500" b="1" dirty="0">
                <a:ea typeface="Pretendard Extra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>
                <a:ea typeface="Pretendard ExtraBold"/>
              </a:rPr>
              <a:t>이 과정을 통해서 상당히 많은 공부가 되었으나 자료의 주제부터 </a:t>
            </a:r>
            <a:r>
              <a:rPr lang="ko-KR" altLang="en-US" sz="2500" b="1" dirty="0" err="1">
                <a:ea typeface="Pretendard ExtraBold"/>
              </a:rPr>
              <a:t>연관성등</a:t>
            </a:r>
            <a:r>
              <a:rPr lang="ko-KR" altLang="en-US" sz="2500" b="1" dirty="0">
                <a:ea typeface="Pretendard ExtraBold"/>
              </a:rPr>
              <a:t> 여러가지 변수가</a:t>
            </a:r>
            <a:endParaRPr lang="en-US" altLang="ko-KR" sz="2500" b="1" dirty="0"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ea typeface="Pretendard ExtraBold"/>
              </a:rPr>
              <a:t>   </a:t>
            </a:r>
            <a:r>
              <a:rPr lang="ko-KR" altLang="en-US" sz="2500" b="1" dirty="0" err="1">
                <a:ea typeface="Pretendard ExtraBold"/>
              </a:rPr>
              <a:t>많다는걸</a:t>
            </a:r>
            <a:r>
              <a:rPr lang="ko-KR" altLang="en-US" sz="2500" b="1" dirty="0">
                <a:ea typeface="Pretendard ExtraBold"/>
              </a:rPr>
              <a:t> 또 한번 느끼게 됨</a:t>
            </a:r>
            <a:r>
              <a:rPr lang="en-US" altLang="ko-KR" sz="2500" b="1" dirty="0">
                <a:ea typeface="Pretendard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15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DDC63-99CD-AC9F-78EA-ACFF91A1E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B2C401-D9AD-FDDE-AD5A-4182E5C6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9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3581400"/>
            <a:ext cx="4114800" cy="156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3581400"/>
            <a:ext cx="4114800" cy="156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1906494"/>
            <a:ext cx="41148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1917700"/>
            <a:ext cx="41148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0" y="1917700"/>
            <a:ext cx="41148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3581400"/>
            <a:ext cx="41148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65900" y="29337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795000" y="2933700"/>
            <a:ext cx="4064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024100" y="2933700"/>
            <a:ext cx="406400" cy="406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" y="2108200"/>
            <a:ext cx="39116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ko-KR" sz="5000" b="0" i="0" u="none" strike="noStrike" dirty="0">
                <a:solidFill>
                  <a:srgbClr val="605C59"/>
                </a:solidFill>
                <a:ea typeface="Pretendard ExtraBold"/>
              </a:rPr>
              <a:t>모기지수에</a:t>
            </a:r>
            <a:r>
              <a:rPr lang="en-US" altLang="ko-KR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altLang="ko-KR" sz="5000" b="0" i="0" u="none" strike="noStrike" dirty="0">
                <a:solidFill>
                  <a:srgbClr val="605C59"/>
                </a:solidFill>
                <a:ea typeface="Pretendard ExtraBold"/>
              </a:rPr>
              <a:t>대한</a:t>
            </a:r>
            <a:r>
              <a:rPr lang="en-US" altLang="ko-KR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altLang="ko-KR" sz="5000" b="0" i="0" u="none" strike="noStrike" dirty="0">
                <a:solidFill>
                  <a:srgbClr val="605C59"/>
                </a:solidFill>
                <a:ea typeface="Pretendard ExtraBold"/>
              </a:rPr>
              <a:t>자료</a:t>
            </a:r>
            <a:r>
              <a:rPr lang="en-US" altLang="ko-KR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altLang="ko-KR" sz="5000" b="0" i="0" u="none" strike="noStrike" dirty="0">
                <a:solidFill>
                  <a:srgbClr val="605C59"/>
                </a:solidFill>
                <a:ea typeface="Pretendard ExtraBold"/>
              </a:rPr>
              <a:t>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5200" y="3848100"/>
            <a:ext cx="3975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슬로우푸드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비건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음식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등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건강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및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웰빙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트렌드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식품의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소비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증가하고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있어요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4300" y="3848100"/>
            <a:ext cx="3975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지속가능성에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대한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관심이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높아지며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친환경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포장과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탄소발자국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감소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가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중요해지고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있어요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45100" y="2108200"/>
            <a:ext cx="3048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기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4200" y="2108200"/>
            <a:ext cx="3048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강수량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습도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33400" y="2108200"/>
            <a:ext cx="3987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장소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(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수부지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,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도심지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,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공원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3400" y="3848100"/>
            <a:ext cx="3975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푸드테크의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발전으로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스마트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농업과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1F5E8B"/>
                </a:solidFill>
                <a:ea typeface="Pretendard ExtraBold"/>
              </a:rPr>
              <a:t>대체육</a:t>
            </a:r>
            <a:r>
              <a:rPr lang="en-US" sz="2200" b="0" i="0" u="none" strike="noStrike">
                <a:solidFill>
                  <a:srgbClr val="1F5E8B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등이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기술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융합이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증가하고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SemiBold"/>
              </a:rPr>
              <a:t>있어요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3581400"/>
            <a:ext cx="41148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3581400"/>
            <a:ext cx="4114800" cy="156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85" y="368300"/>
            <a:ext cx="6964829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1917700"/>
            <a:ext cx="4114800" cy="81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0" y="1917700"/>
            <a:ext cx="41148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3581400"/>
            <a:ext cx="4114800" cy="156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65900" y="2933700"/>
            <a:ext cx="406400" cy="40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795000" y="2933700"/>
            <a:ext cx="4064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024100" y="2933700"/>
            <a:ext cx="406400" cy="406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5245100"/>
            <a:ext cx="4114800" cy="464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800" y="5245100"/>
            <a:ext cx="4114800" cy="464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9900" y="5245100"/>
            <a:ext cx="4114800" cy="4648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775200" y="4051300"/>
            <a:ext cx="3975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기온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강수량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습도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오염도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SemiBold"/>
              </a:rPr>
              <a:t>풍량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모기지수에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영향을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있</a:t>
            </a:r>
            <a:r>
              <a:rPr lang="ko-KR" altLang="en-US" sz="2200" dirty="0">
                <a:solidFill>
                  <a:srgbClr val="595959"/>
                </a:solidFill>
                <a:ea typeface="Pretendard SemiBold"/>
              </a:rPr>
              <a:t>음</a:t>
            </a:r>
            <a:endParaRPr lang="ko-KR" sz="22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004300" y="4025900"/>
            <a:ext cx="39751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천적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개구리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,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SemiBold"/>
              </a:rPr>
              <a:t>에프킬라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방역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)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으로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인한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 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모기지수</a:t>
            </a:r>
            <a:r>
              <a:rPr lang="ko-KR" altLang="en-US" sz="2200" b="0" i="0" u="none" strike="noStrike" dirty="0">
                <a:solidFill>
                  <a:srgbClr val="595959"/>
                </a:solidFill>
                <a:latin typeface="Pretendard SemiBold"/>
                <a:ea typeface="Pretendard SemiBold"/>
              </a:rPr>
              <a:t>에 </a:t>
            </a:r>
            <a:endParaRPr lang="en-US" altLang="ko-KR" sz="2200" b="0" i="0" u="none" strike="noStrike" dirty="0">
              <a:solidFill>
                <a:srgbClr val="595959"/>
              </a:solidFill>
              <a:latin typeface="Pretendard SemiBold"/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latin typeface="Pretendard SemiBold"/>
                <a:ea typeface="Pretendard SemiBold"/>
              </a:rPr>
              <a:t>영향을 줄 수 있음</a:t>
            </a:r>
            <a:endParaRPr lang="ko-KR" sz="22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826500" y="592044"/>
            <a:ext cx="4406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dirty="0">
                <a:solidFill>
                  <a:srgbClr val="FFFFFF"/>
                </a:solidFill>
                <a:ea typeface="Pretendard SemiBold"/>
              </a:rPr>
              <a:t>모기지수에 영향을 주는 요인</a:t>
            </a:r>
            <a:endParaRPr lang="ko-KR" sz="25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74200" y="2108200"/>
            <a:ext cx="3048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적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33400" y="2108200"/>
            <a:ext cx="398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장소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33400" y="4051300"/>
            <a:ext cx="39751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산간지역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,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SemiBold"/>
              </a:rPr>
              <a:t>수</a:t>
            </a:r>
            <a:r>
              <a:rPr lang="ko-KR" altLang="en-US" sz="2200" b="0" i="0" u="none" strike="noStrike" dirty="0" err="1">
                <a:solidFill>
                  <a:srgbClr val="595959"/>
                </a:solidFill>
                <a:ea typeface="Pretendard SemiBold"/>
              </a:rPr>
              <a:t>변부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도심지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등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장소에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따른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SemiBold"/>
              </a:rPr>
              <a:t>모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SemiBold"/>
              </a:rPr>
              <a:t>기지수 체크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SemiBold"/>
              </a:rPr>
              <a:t>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937DF-D949-0C05-D70B-1589FC2A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62D0FC-F7DC-E66A-89BA-11A34D5A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60" y="0"/>
            <a:ext cx="1832385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08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100" y="723900"/>
            <a:ext cx="6604000" cy="417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100" y="5842000"/>
            <a:ext cx="6604000" cy="417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723900"/>
            <a:ext cx="6172200" cy="930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37200" y="139700"/>
            <a:ext cx="4826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서울시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방역으로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인한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모기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유충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현황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" y="2095500"/>
            <a:ext cx="3670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모기지수에</a:t>
            </a:r>
            <a:r>
              <a:rPr lang="en-US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대한</a:t>
            </a:r>
            <a:r>
              <a:rPr lang="en-US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자료</a:t>
            </a:r>
            <a:r>
              <a:rPr lang="en-US" sz="5000" b="0" i="0" u="none" strike="noStrike" dirty="0">
                <a:solidFill>
                  <a:srgbClr val="605C59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605C59"/>
                </a:solidFill>
                <a:ea typeface="Pretendard Extra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88900" y="101600"/>
            <a:ext cx="4483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모기지수에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따른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불쾌지수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33400" y="5168900"/>
            <a:ext cx="2641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서울시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기준</a:t>
            </a:r>
            <a:r>
              <a:rPr lang="en-US" sz="2400" b="0" i="0" u="none" strike="noStrike">
                <a:solidFill>
                  <a:srgbClr val="1F5E8B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F5E8B"/>
                </a:solidFill>
                <a:ea typeface="Pretendard Bold"/>
              </a:rPr>
              <a:t>모기지수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86600" y="100853"/>
            <a:ext cx="2057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종합 모기지수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E5D09CD-B911-203E-9A15-BEC450E0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7DB14A0-599C-F691-EBE0-7C5380A559B2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이지성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14" name="Picture 19">
            <a:extLst>
              <a:ext uri="{FF2B5EF4-FFF2-40B4-BE49-F238E27FC236}">
                <a16:creationId xmlns:a16="http://schemas.microsoft.com/office/drawing/2014/main" id="{2BAFB341-39DD-C3F5-3A4A-BD4DA8F0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699247"/>
            <a:ext cx="8004294" cy="9067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F7C27BB3-0A6D-8BA1-AB68-CF2CBB72862C}"/>
              </a:ext>
            </a:extLst>
          </p:cNvPr>
          <p:cNvSpPr txBox="1"/>
          <p:nvPr/>
        </p:nvSpPr>
        <p:spPr>
          <a:xfrm>
            <a:off x="12334994" y="1409700"/>
            <a:ext cx="5271688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종합모기지수 계산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(</a:t>
            </a:r>
            <a:r>
              <a:rPr lang="ko-KR" altLang="en-US" sz="2400" b="0" i="0" u="none" strike="noStrike" dirty="0" err="1">
                <a:solidFill>
                  <a:srgbClr val="1F5E8B"/>
                </a:solidFill>
                <a:ea typeface="Pretendard Bold"/>
              </a:rPr>
              <a:t>수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변부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,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주거지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,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공원</a:t>
            </a: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en-US" altLang="ko-KR" sz="2400" dirty="0" err="1">
                <a:solidFill>
                  <a:srgbClr val="1F5E8B"/>
                </a:solidFill>
                <a:ea typeface="Pretendard Bold"/>
              </a:rPr>
              <a:t>str.strip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을 이용하여 데이터 값의 공백 제거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데이터를 각 연도별로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 5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~ 10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월 외 삭제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각 데이터 값 확인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강수량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평균습도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,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종합모기지수 병합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결측 값이 있는 행 삭제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데이터셋을 전처리하고 만드는 과정</a:t>
            </a:r>
            <a:endParaRPr lang="en-US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8BD04-4A43-4F24-802A-2B1A51E0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A1F7F3-D204-E3CB-32C6-9AA34486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3B018E0-0E40-E456-D793-452A04EB0B2E}"/>
              </a:ext>
            </a:extLst>
          </p:cNvPr>
          <p:cNvSpPr txBox="1"/>
          <p:nvPr/>
        </p:nvSpPr>
        <p:spPr>
          <a:xfrm>
            <a:off x="7086600" y="100853"/>
            <a:ext cx="2057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종합 모기지수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982672-9008-CBC6-1795-5409E560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D9FE6019-203C-342D-74B2-10991C8221AF}"/>
              </a:ext>
            </a:extLst>
          </p:cNvPr>
          <p:cNvSpPr txBox="1"/>
          <p:nvPr/>
        </p:nvSpPr>
        <p:spPr>
          <a:xfrm>
            <a:off x="4093880" y="6438900"/>
            <a:ext cx="9850719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모기지수에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100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이라는 상한이 존재하여 점수가 잘 뽑히지 않는다는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  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문제가 있다고 판단</a:t>
            </a:r>
            <a:endParaRPr lang="ko-KR" altLang="ko-KR" sz="2400" b="0" i="0" u="none" strike="noStrike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모기지수를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4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단계로 나누어 레이블을 준비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데이터 특성은 평균기온 최저기온 최고기온 강수 평균습도를 이용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3" name="Picture 20">
            <a:extLst>
              <a:ext uri="{FF2B5EF4-FFF2-40B4-BE49-F238E27FC236}">
                <a16:creationId xmlns:a16="http://schemas.microsoft.com/office/drawing/2014/main" id="{402E82AA-4CFF-5F45-CFAF-F8E6ECC6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58053"/>
            <a:ext cx="11794591" cy="541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67357B6-60CF-F427-8AC8-2B17FA02F295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이지성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4973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4F0F5-713C-C5E7-9779-29131C9C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B83F50-A9BF-024E-45BE-F577BB9A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D82A2B0-9093-B8F8-92C4-460B021E1E84}"/>
              </a:ext>
            </a:extLst>
          </p:cNvPr>
          <p:cNvSpPr txBox="1"/>
          <p:nvPr/>
        </p:nvSpPr>
        <p:spPr>
          <a:xfrm>
            <a:off x="7086600" y="100853"/>
            <a:ext cx="2057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종합 모기지수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16C7187-B158-D427-EDD1-9319604F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32A4472E-1165-C21D-505D-403F2A5821DB}"/>
              </a:ext>
            </a:extLst>
          </p:cNvPr>
          <p:cNvSpPr txBox="1"/>
          <p:nvPr/>
        </p:nvSpPr>
        <p:spPr>
          <a:xfrm>
            <a:off x="14145562" y="2218369"/>
            <a:ext cx="330275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훈련 데이터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A080838C-8D64-E796-7721-331C9EE6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438" y="519953"/>
            <a:ext cx="9850719" cy="42439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3">
            <a:extLst>
              <a:ext uri="{FF2B5EF4-FFF2-40B4-BE49-F238E27FC236}">
                <a16:creationId xmlns:a16="http://schemas.microsoft.com/office/drawing/2014/main" id="{9E7C2932-F4D2-F551-F77D-05FB1B74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850" y="5372100"/>
            <a:ext cx="3455150" cy="42439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111B508-D9DF-219A-2B53-4830A074BC04}"/>
              </a:ext>
            </a:extLst>
          </p:cNvPr>
          <p:cNvSpPr txBox="1"/>
          <p:nvPr/>
        </p:nvSpPr>
        <p:spPr>
          <a:xfrm>
            <a:off x="7772400" y="6667500"/>
            <a:ext cx="330275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레이블 값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6B46D96-778A-60CB-73F8-40707C12DCB5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이지성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3578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79E1-125E-660D-6BD2-DABC7E89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A76978-CE79-D1D1-26FD-6A7CB9B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B1D256D-CE14-4639-622B-08D96F6609C4}"/>
              </a:ext>
            </a:extLst>
          </p:cNvPr>
          <p:cNvSpPr txBox="1"/>
          <p:nvPr/>
        </p:nvSpPr>
        <p:spPr>
          <a:xfrm>
            <a:off x="7086600" y="100853"/>
            <a:ext cx="2057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종합 모기지수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D2505DC-D38D-99EF-7C53-3A62D832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074A1839-B75F-F08A-C794-390A283237D5}"/>
              </a:ext>
            </a:extLst>
          </p:cNvPr>
          <p:cNvSpPr txBox="1"/>
          <p:nvPr/>
        </p:nvSpPr>
        <p:spPr>
          <a:xfrm>
            <a:off x="9525000" y="7548282"/>
            <a:ext cx="9850719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그래디언트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부스팅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분류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그래디언트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부스팅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훈련 세트 정확도 및 테스트 세트 정확도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전처리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후 점수내기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데이터 스케일링 진행 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결과값 도출 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–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과소적합이면서 과대적합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4DFB2ACD-5682-A5F7-B48F-A611C87E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914" y="549088"/>
            <a:ext cx="11612286" cy="67410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86E85D15-E345-C3D5-A46E-F5131C34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81" y="7505700"/>
            <a:ext cx="5050120" cy="1467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E6F647D-123B-B577-E5C7-80E14F5AB395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이지성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4924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D2691-D943-934C-CFC0-4BA2A6A0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BCF8B2-FF72-972A-FBB2-FAE679D8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A6E2CAB-1346-82CC-B188-03F06A07EF74}"/>
              </a:ext>
            </a:extLst>
          </p:cNvPr>
          <p:cNvSpPr txBox="1"/>
          <p:nvPr/>
        </p:nvSpPr>
        <p:spPr>
          <a:xfrm>
            <a:off x="7086600" y="100853"/>
            <a:ext cx="2057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1F5E8B"/>
                </a:solidFill>
                <a:ea typeface="Pretendard Bold"/>
              </a:rPr>
              <a:t>종합 모기지수 </a:t>
            </a:r>
            <a:endParaRPr lang="ko-KR" sz="2400" b="0" i="0" u="none" strike="noStrike" dirty="0">
              <a:solidFill>
                <a:srgbClr val="1F5E8B"/>
              </a:solidFill>
              <a:ea typeface="Pretendard 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5B2003F-9AC3-1499-9340-5D1BE5A49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8900" cy="1028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BE507E1-DFD5-D63C-FD3F-CB12C63841CB}"/>
              </a:ext>
            </a:extLst>
          </p:cNvPr>
          <p:cNvSpPr txBox="1"/>
          <p:nvPr/>
        </p:nvSpPr>
        <p:spPr>
          <a:xfrm>
            <a:off x="13248341" y="1104900"/>
            <a:ext cx="492536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그래프 시각화하기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실제값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과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예측값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입력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실제값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과 </a:t>
            </a:r>
            <a:r>
              <a:rPr lang="ko-KR" altLang="en-US" sz="2400" dirty="0" err="1">
                <a:solidFill>
                  <a:srgbClr val="1F5E8B"/>
                </a:solidFill>
                <a:ea typeface="Pretendard Bold"/>
              </a:rPr>
              <a:t>예측값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 출력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E2A0A24-2C92-4ADB-1595-13755FC727B7}"/>
              </a:ext>
            </a:extLst>
          </p:cNvPr>
          <p:cNvSpPr txBox="1"/>
          <p:nvPr/>
        </p:nvSpPr>
        <p:spPr>
          <a:xfrm>
            <a:off x="114300" y="2095500"/>
            <a:ext cx="3670300" cy="259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인원 별 </a:t>
            </a:r>
            <a:endParaRPr lang="en-US" altLang="ko-KR" sz="5000" dirty="0">
              <a:solidFill>
                <a:srgbClr val="605C59"/>
              </a:solidFill>
              <a:ea typeface="Pretendard Extra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 코드 구성 </a:t>
            </a:r>
            <a:br>
              <a:rPr lang="en-US" altLang="ko-KR" sz="5000" dirty="0">
                <a:solidFill>
                  <a:srgbClr val="605C59"/>
                </a:solidFill>
                <a:ea typeface="Pretendard ExtraBold"/>
              </a:rPr>
            </a:br>
            <a:r>
              <a:rPr lang="en-US" altLang="ko-KR" sz="5000" dirty="0">
                <a:solidFill>
                  <a:srgbClr val="605C59"/>
                </a:solidFill>
                <a:ea typeface="Pretendard ExtraBold"/>
              </a:rPr>
              <a:t> </a:t>
            </a:r>
            <a:r>
              <a:rPr lang="ko-KR" altLang="en-US" sz="5000" dirty="0">
                <a:solidFill>
                  <a:srgbClr val="605C59"/>
                </a:solidFill>
                <a:ea typeface="Pretendard ExtraBold"/>
              </a:rPr>
              <a:t>이지성</a:t>
            </a:r>
            <a:endParaRPr lang="ko-KR" sz="5000" b="0" i="0" u="none" strike="noStrike" dirty="0">
              <a:solidFill>
                <a:srgbClr val="605C59"/>
              </a:solidFill>
              <a:ea typeface="Pretendard ExtraBold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87AAAC0-BA46-735D-CD98-54524F75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30" y="522194"/>
            <a:ext cx="9170670" cy="46213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CAD3195F-AAD7-94B8-4DF6-8E86C8B8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465" y="5143500"/>
            <a:ext cx="9170670" cy="4764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E7D5C11-9978-B339-AEFA-0803D66CB55B}"/>
              </a:ext>
            </a:extLst>
          </p:cNvPr>
          <p:cNvSpPr txBox="1"/>
          <p:nvPr/>
        </p:nvSpPr>
        <p:spPr>
          <a:xfrm>
            <a:off x="13182600" y="7429500"/>
            <a:ext cx="492536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*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점수가 높지 않은 탓인지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일치하지 않는 점이 많다는 점을</a:t>
            </a:r>
            <a:endParaRPr lang="en-US" altLang="ko-KR" sz="2400" dirty="0">
              <a:solidFill>
                <a:srgbClr val="1F5E8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     </a:t>
            </a:r>
            <a:r>
              <a:rPr lang="ko-KR" altLang="en-US" sz="2400" dirty="0">
                <a:solidFill>
                  <a:srgbClr val="1F5E8B"/>
                </a:solidFill>
                <a:ea typeface="Pretendard Bold"/>
              </a:rPr>
              <a:t>알 수 있음</a:t>
            </a:r>
            <a:r>
              <a:rPr lang="en-US" altLang="ko-KR" sz="2400" dirty="0">
                <a:solidFill>
                  <a:srgbClr val="1F5E8B"/>
                </a:solidFill>
                <a:ea typeface="Pretendard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48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1594</Words>
  <Application>Microsoft Office PowerPoint</Application>
  <PresentationFormat>사용자 지정</PresentationFormat>
  <Paragraphs>272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Pretendard ExtraBold</vt:lpstr>
      <vt:lpstr>Pretendard Bold</vt:lpstr>
      <vt:lpstr>Arial</vt:lpstr>
      <vt:lpstr>Calibri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</dc:creator>
  <cp:lastModifiedBy>M</cp:lastModifiedBy>
  <cp:revision>31</cp:revision>
  <dcterms:created xsi:type="dcterms:W3CDTF">2006-08-16T00:00:00Z</dcterms:created>
  <dcterms:modified xsi:type="dcterms:W3CDTF">2024-11-15T05:41:21Z</dcterms:modified>
</cp:coreProperties>
</file>